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notesMasterIdLst>
    <p:notesMasterId r:id="rId6"/>
  </p:notesMasterIdLst>
  <p:sldIdLst>
    <p:sldId id="256" r:id="rId2"/>
    <p:sldId id="260" r:id="rId3"/>
    <p:sldId id="261" r:id="rId4"/>
    <p:sldId id="258" r:id="rId5"/>
  </p:sldIdLst>
  <p:sldSz cx="6858000" cy="9144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610914B-258F-4B64-8760-763DAD26795F}">
          <p14:sldIdLst>
            <p14:sldId id="256"/>
            <p14:sldId id="260"/>
            <p14:sldId id="261"/>
          </p14:sldIdLst>
        </p14:section>
        <p14:section name="Раздел без заголовка" id="{48AFFC37-7B65-45CB-9C97-8F38DD769B5E}">
          <p14:sldIdLst>
            <p14:sldId id="25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0000"/>
    <a:srgbClr val="4204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286" autoAdjust="0"/>
  </p:normalViewPr>
  <p:slideViewPr>
    <p:cSldViewPr>
      <p:cViewPr>
        <p:scale>
          <a:sx n="100" d="100"/>
          <a:sy n="100" d="100"/>
        </p:scale>
        <p:origin x="-1014" y="105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A5758C-B8C2-4769-A518-2B5DA8A2FE4B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28CB2C5-E7ED-4FD7-9955-9631259D3560}">
      <dgm:prSet/>
      <dgm:spPr/>
      <dgm:t>
        <a:bodyPr/>
        <a:lstStyle/>
        <a:p>
          <a:pPr rtl="0"/>
          <a:r>
            <a:rPr lang="ru-RU" dirty="0" smtClean="0"/>
            <a:t>2</a:t>
          </a:r>
          <a:endParaRPr lang="ru-RU" dirty="0"/>
        </a:p>
      </dgm:t>
    </dgm:pt>
    <dgm:pt modelId="{2A5353A3-6AD4-492C-ABE6-60D9D0880DA4}" type="parTrans" cxnId="{49303691-8174-465E-849E-6086B74BA4A0}">
      <dgm:prSet/>
      <dgm:spPr/>
      <dgm:t>
        <a:bodyPr/>
        <a:lstStyle/>
        <a:p>
          <a:endParaRPr lang="ru-RU"/>
        </a:p>
      </dgm:t>
    </dgm:pt>
    <dgm:pt modelId="{56E47088-E73F-4FA9-A0B0-5B97F5CE2DC6}" type="sibTrans" cxnId="{49303691-8174-465E-849E-6086B74BA4A0}">
      <dgm:prSet/>
      <dgm:spPr/>
      <dgm:t>
        <a:bodyPr/>
        <a:lstStyle/>
        <a:p>
          <a:endParaRPr lang="ru-RU"/>
        </a:p>
      </dgm:t>
    </dgm:pt>
    <dgm:pt modelId="{DA5E62A7-52F5-44EF-986F-2E28BA876809}" type="pres">
      <dgm:prSet presAssocID="{F7A5758C-B8C2-4769-A518-2B5DA8A2FE4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9C66DFE-DF50-48CB-A6FB-51151D55CF50}" type="pres">
      <dgm:prSet presAssocID="{728CB2C5-E7ED-4FD7-9955-9631259D3560}" presName="node" presStyleLbl="node1" presStyleIdx="0" presStyleCnt="1" custFlipHor="1" custScaleX="195793" custScaleY="145852" custRadScaleRad="189205" custRadScaleInc="42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27A9564-86B3-4BD6-9D43-D7DDB5C458CB}" type="presOf" srcId="{F7A5758C-B8C2-4769-A518-2B5DA8A2FE4B}" destId="{DA5E62A7-52F5-44EF-986F-2E28BA876809}" srcOrd="0" destOrd="0" presId="urn:microsoft.com/office/officeart/2005/8/layout/cycle2"/>
    <dgm:cxn modelId="{49303691-8174-465E-849E-6086B74BA4A0}" srcId="{F7A5758C-B8C2-4769-A518-2B5DA8A2FE4B}" destId="{728CB2C5-E7ED-4FD7-9955-9631259D3560}" srcOrd="0" destOrd="0" parTransId="{2A5353A3-6AD4-492C-ABE6-60D9D0880DA4}" sibTransId="{56E47088-E73F-4FA9-A0B0-5B97F5CE2DC6}"/>
    <dgm:cxn modelId="{9EBF1B47-CC62-4CF9-8689-385333A99782}" type="presOf" srcId="{728CB2C5-E7ED-4FD7-9955-9631259D3560}" destId="{69C66DFE-DF50-48CB-A6FB-51151D55CF50}" srcOrd="0" destOrd="0" presId="urn:microsoft.com/office/officeart/2005/8/layout/cycle2"/>
    <dgm:cxn modelId="{A7943B0C-3285-4A3B-838B-3F126F222583}" type="presParOf" srcId="{DA5E62A7-52F5-44EF-986F-2E28BA876809}" destId="{69C66DFE-DF50-48CB-A6FB-51151D55CF50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C66DFE-DF50-48CB-A6FB-51151D55CF50}">
      <dsp:nvSpPr>
        <dsp:cNvPr id="0" name=""/>
        <dsp:cNvSpPr/>
      </dsp:nvSpPr>
      <dsp:spPr>
        <a:xfrm flipH="1">
          <a:off x="0" y="0"/>
          <a:ext cx="332019" cy="2473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2</a:t>
          </a:r>
          <a:endParaRPr lang="ru-RU" sz="1000" kern="1200" dirty="0"/>
        </a:p>
      </dsp:txBody>
      <dsp:txXfrm>
        <a:off x="48623" y="36221"/>
        <a:ext cx="234773" cy="1748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9BE6DA-3B92-43E3-A1B5-D16F00B4848D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30413" y="746125"/>
            <a:ext cx="27971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B7103-5CBA-4587-9D24-D88B296AB7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930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30413" y="746125"/>
            <a:ext cx="27971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B7103-5CBA-4587-9D24-D88B296AB7E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050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074420" y="479864"/>
            <a:ext cx="5554980" cy="1962912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074420" y="2466752"/>
            <a:ext cx="5554980" cy="23368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91075" y="1885069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867882" y="1793355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143500" y="366186"/>
            <a:ext cx="1371600" cy="7802033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7250" y="366188"/>
            <a:ext cx="4171950" cy="780203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12168" y="-72"/>
            <a:ext cx="514350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3794" y="3467100"/>
            <a:ext cx="4800600" cy="3048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33794" y="1422400"/>
            <a:ext cx="4800600" cy="2012949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1714500" y="0"/>
            <a:ext cx="5715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29241" y="3752875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806048" y="3661160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670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5706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6880448"/>
            <a:ext cx="6172200" cy="1524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9758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4290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9758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1238" y="0"/>
            <a:ext cx="6096762" cy="9144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89037"/>
            <a:ext cx="2857500" cy="154940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1875952"/>
            <a:ext cx="2857500" cy="931333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2900" y="2844801"/>
            <a:ext cx="6115050" cy="53234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5172" y="1422400"/>
            <a:ext cx="2057400" cy="26416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1500" y="1422400"/>
            <a:ext cx="3429000" cy="6096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28650" y="1524005"/>
            <a:ext cx="3314700" cy="468604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297544" y="1272455"/>
            <a:ext cx="514350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3752750" y="1249048"/>
            <a:ext cx="486918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8650" y="6400800"/>
            <a:ext cx="3314700" cy="1016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611945" y="-1087896"/>
            <a:ext cx="1229165" cy="2185183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26613" y="28137"/>
            <a:ext cx="1276643" cy="2269588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37161" y="1406770"/>
            <a:ext cx="844288" cy="1470165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759655" y="-72"/>
            <a:ext cx="6098345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6706" y="366184"/>
            <a:ext cx="5623560" cy="1524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076706" y="1930400"/>
            <a:ext cx="5623560" cy="64008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2686050" y="8407400"/>
            <a:ext cx="1600200" cy="63500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02FC766-7B01-4D1A-8366-CEB4CE4C3223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4286250" y="8407400"/>
            <a:ext cx="2171700" cy="63500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6460236" y="8407400"/>
            <a:ext cx="342900" cy="63500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omonosow.com/" TargetMode="External"/><Relationship Id="rId3" Type="http://schemas.openxmlformats.org/officeDocument/2006/relationships/diagramLayout" Target="../diagrams/layout1.xml"/><Relationship Id="rId7" Type="http://schemas.openxmlformats.org/officeDocument/2006/relationships/image" Target="../media/image6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8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784" y="4139952"/>
            <a:ext cx="4659608" cy="864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C:\Users\ПК\Desktop\depositphotos_77275250-stock-photo-apple-tree-blossoms-with-gree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253" y="683568"/>
            <a:ext cx="1113118" cy="520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259632" y="2204589"/>
            <a:ext cx="1512168" cy="63702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513034" y="938719"/>
            <a:ext cx="2564904" cy="136815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endParaRPr lang="ru-RU" sz="28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64703" y="1763688"/>
            <a:ext cx="223224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88640" y="-47615"/>
            <a:ext cx="619268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Школьный Калейдоскоп</a:t>
            </a:r>
            <a:endParaRPr lang="ru-RU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833664" y="3395921"/>
            <a:ext cx="3024336" cy="11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solidFill>
                <a:srgbClr val="000000"/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solidFill>
                <a:srgbClr val="000000"/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30782" y="5"/>
            <a:ext cx="1427221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/>
              <a:t>Ежемесячное издание     </a:t>
            </a:r>
          </a:p>
          <a:p>
            <a:pPr algn="ctr"/>
            <a:r>
              <a:rPr lang="ru-RU" sz="1100" dirty="0" smtClean="0"/>
              <a:t>апрель 2020</a:t>
            </a:r>
          </a:p>
          <a:p>
            <a:pPr algn="ctr"/>
            <a:r>
              <a:rPr lang="ru-RU" sz="1100" dirty="0" smtClean="0"/>
              <a:t>МБОУ «СОШ №24»                     №</a:t>
            </a:r>
            <a:r>
              <a:rPr lang="ru-RU" sz="1100" dirty="0"/>
              <a:t>8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51447" y="8746580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9045624" y="785726"/>
            <a:ext cx="216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25145" y="7092282"/>
            <a:ext cx="223224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.</a:t>
            </a:r>
            <a:endParaRPr lang="ru-RU" sz="1100" dirty="0"/>
          </a:p>
        </p:txBody>
      </p:sp>
      <p:sp>
        <p:nvSpPr>
          <p:cNvPr id="21" name="TextBox 20"/>
          <p:cNvSpPr txBox="1"/>
          <p:nvPr/>
        </p:nvSpPr>
        <p:spPr>
          <a:xfrm>
            <a:off x="764700" y="7452320"/>
            <a:ext cx="60932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/>
              <a:t> </a:t>
            </a:r>
            <a:r>
              <a:rPr lang="ru-RU" sz="1200" dirty="0" smtClean="0"/>
              <a:t>         </a:t>
            </a:r>
            <a:endParaRPr lang="ru-RU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1393023" y="5445388"/>
            <a:ext cx="3505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89087" y="1365717"/>
            <a:ext cx="60689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/>
              <a:t>     </a:t>
            </a:r>
            <a:endParaRPr lang="ru-RU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764700" y="469364"/>
            <a:ext cx="46660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/>
              <a:t>День Победы – это вечная память о тех, кто отдал свою жизнь ради жизни нашей. </a:t>
            </a:r>
            <a:endParaRPr lang="ru-RU" sz="1400" b="1" dirty="0" smtClean="0"/>
          </a:p>
          <a:p>
            <a:pPr algn="r"/>
            <a:r>
              <a:rPr lang="ru-RU" sz="1400" dirty="0" smtClean="0"/>
              <a:t>Леонид Сухоруков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85184" y="594015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3236319" y="97795"/>
            <a:ext cx="385362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603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1603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 Neue"/>
                <a:cs typeface="Arial" pitchFamily="34" charset="0"/>
              </a:rPr>
              <a:t>!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999" y="2543007"/>
            <a:ext cx="2711920" cy="1596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429000" y="1211670"/>
            <a:ext cx="338137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/>
              <a:t>Сердечно </a:t>
            </a:r>
            <a:r>
              <a:rPr lang="ru-RU" sz="1200" dirty="0" smtClean="0"/>
              <a:t>поздравляем  </a:t>
            </a:r>
            <a:r>
              <a:rPr lang="ru-RU" sz="1200" dirty="0"/>
              <a:t>в</a:t>
            </a:r>
            <a:r>
              <a:rPr lang="ru-RU" sz="1200" dirty="0" smtClean="0"/>
              <a:t>ас </a:t>
            </a:r>
            <a:r>
              <a:rPr lang="ru-RU" sz="1200" dirty="0"/>
              <a:t>с Днем международной солидарности 1 Мая! Первомай – это не просто праздник весны и труда. Это праздник исторически сложившийся как день борьбы трудящихся за свои права. Время новых испытаний в нашем Отечестве требует вспомнить, что главным оружием в борьбе за справедливость и социальные гарантии для рабочего или крестьянина, учителя или врача, инженера или ученого, студента или пенсионера, является солидарность. Первомай – это великий праздник единения всех, кто умом и талантом создает главные ценности на Земле. И пусть он будет символом нашей взаимной поддержки и общей борьбы за достойное настоящее, за лучшее будущее.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00" y="1003158"/>
            <a:ext cx="2706219" cy="1509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735919" y="4830124"/>
            <a:ext cx="61220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/>
              <a:t>         За </a:t>
            </a:r>
            <a:r>
              <a:rPr lang="ru-RU" sz="1200" dirty="0"/>
              <a:t>всю историю наш народ подвергся немалым испытаниям. Но Великая Отечественная война по своим масштабам, разрушениям и человеческим жертвам не имела себе равных за всю историю нашего государства. Тем значимее наша Победа!</a:t>
            </a:r>
          </a:p>
          <a:p>
            <a:pPr algn="just"/>
            <a:r>
              <a:rPr lang="ru-RU" sz="1200" dirty="0"/>
              <a:t>Великая Отечественная война 1941-1945 г. длилась 1418 дней и ночей. Эта трагедия прошла через каждую семью и сердце каждого гражданина СССР. За годы Великой Отечественной войны погибло более 27 миллионов человек. Эта трагедия коснулась абсолютно каждого в нашей стране. Много людей погибло от голода, бомбёжек, артобстрелов, тяжких условий жизни и труда. В эти тяжёлые годы солдаты и обычные жители совершали героические поступки, спасая чужие жизни и приближая Великую Победу.</a:t>
            </a:r>
          </a:p>
          <a:p>
            <a:pPr algn="just"/>
            <a:r>
              <a:rPr lang="ru-RU" sz="1200" dirty="0" smtClean="0"/>
              <a:t>       Все </a:t>
            </a:r>
            <a:r>
              <a:rPr lang="ru-RU" sz="1200" dirty="0"/>
              <a:t>население России и бывшие постсоветские государства вот уже на протяжении 75 лет вспоминают те страшные события. 75 лет со дня Великой Победы мы вспоминаем с глубоким уважением и почтением своих предков воевавших за нашу Родину против фашисткой Германии! </a:t>
            </a:r>
          </a:p>
          <a:p>
            <a:pPr algn="just"/>
            <a:r>
              <a:rPr lang="ru-RU" sz="1200" dirty="0" smtClean="0"/>
              <a:t>         С </a:t>
            </a:r>
            <a:r>
              <a:rPr lang="ru-RU" sz="1200" dirty="0"/>
              <a:t>каждым годом все меньше и меньше остаётся участников и свидетелей тех страшных событий. Каждый вёл ожесточённую борьбу с фашистами ,кто воевал на полях сражений, кто в тылу не покладая рук, не жалея сил трудился на благо Родине, приближая Великую Победу</a:t>
            </a:r>
            <a:r>
              <a:rPr lang="ru-RU" sz="1200" dirty="0" smtClean="0"/>
              <a:t>.</a:t>
            </a:r>
          </a:p>
          <a:p>
            <a:pPr algn="just"/>
            <a:r>
              <a:rPr lang="ru-RU" sz="1200" dirty="0" smtClean="0"/>
              <a:t>          75-летие </a:t>
            </a:r>
            <a:r>
              <a:rPr lang="ru-RU" sz="1200" dirty="0"/>
              <a:t>Великой Победы это 75 лет гордости за мужество, за огромные подвиги и самопожертвование великого народа!</a:t>
            </a:r>
          </a:p>
          <a:p>
            <a:pPr algn="just"/>
            <a:r>
              <a:rPr lang="ru-RU" sz="1200" dirty="0" smtClean="0"/>
              <a:t>        Для нас </a:t>
            </a:r>
            <a:r>
              <a:rPr lang="ru-RU" sz="1200" dirty="0"/>
              <a:t>День 75-летия Победы- это память, гордость и честь за наших предков, за их героические поступки, за любовь к нашей Родине, которую мы обязаны пронести через свою жизнь и передать будущему поколению. </a:t>
            </a:r>
          </a:p>
          <a:p>
            <a:endParaRPr lang="ru-RU" sz="1200" dirty="0"/>
          </a:p>
        </p:txBody>
      </p:sp>
      <p:sp>
        <p:nvSpPr>
          <p:cNvPr id="16" name="AutoShape 5" descr="https://colorchita.ru/wp-content/uploads/2020/02/bilbord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7317432" y="366184"/>
            <a:ext cx="288032" cy="893448"/>
          </a:xfrm>
        </p:spPr>
        <p:txBody>
          <a:bodyPr>
            <a:normAutofit/>
          </a:bodyPr>
          <a:lstStyle/>
          <a:p>
            <a:endParaRPr lang="ru-RU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764704" y="4464203"/>
            <a:ext cx="24482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100" b="1" dirty="0" smtClean="0"/>
          </a:p>
          <a:p>
            <a:pPr algn="ctr"/>
            <a:endParaRPr lang="ru-RU" sz="1100" b="1" dirty="0"/>
          </a:p>
          <a:p>
            <a:pPr algn="ctr"/>
            <a:r>
              <a:rPr lang="ru-RU" sz="1100" dirty="0" smtClean="0"/>
              <a:t>.</a:t>
            </a:r>
            <a:endParaRPr lang="ru-RU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692696" y="32445"/>
            <a:ext cx="6165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1405833687"/>
              </p:ext>
            </p:extLst>
          </p:nvPr>
        </p:nvGraphicFramePr>
        <p:xfrm>
          <a:off x="6498628" y="8820472"/>
          <a:ext cx="332656" cy="247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64704" y="37511"/>
            <a:ext cx="4392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1200" dirty="0"/>
              <a:t> 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4704" y="13395"/>
            <a:ext cx="43924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 </a:t>
            </a:r>
            <a:endParaRPr lang="ru-RU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787202" y="971600"/>
            <a:ext cx="60837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i="1" dirty="0" smtClean="0"/>
              <a:t>         </a:t>
            </a:r>
            <a:endParaRPr lang="ru-RU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762261" y="6804248"/>
            <a:ext cx="60261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                                 </a:t>
            </a:r>
            <a:endParaRPr lang="ru-RU" sz="1200" dirty="0"/>
          </a:p>
        </p:txBody>
      </p:sp>
      <p:pic>
        <p:nvPicPr>
          <p:cNvPr id="18" name="Рисунок 17" descr="C:\Users\Olga\Desktop\image (1)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261" y="13395"/>
            <a:ext cx="5907099" cy="18882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764704" y="1835696"/>
            <a:ext cx="607079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/>
              <a:t>Положение </a:t>
            </a:r>
            <a:r>
              <a:rPr lang="en-US" sz="1200" b="1" dirty="0"/>
              <a:t>XX </a:t>
            </a:r>
            <a:r>
              <a:rPr lang="ru-RU" sz="1200" b="1" dirty="0"/>
              <a:t>Юбилейного Всероссийского конкурса для педагогов и обучающихся</a:t>
            </a:r>
            <a:endParaRPr lang="ru-RU" sz="1200" dirty="0"/>
          </a:p>
          <a:p>
            <a:r>
              <a:rPr lang="ru-RU" sz="1200" b="1" dirty="0"/>
              <a:t>«Герои Великой Отечественной Войны»</a:t>
            </a:r>
            <a:endParaRPr lang="ru-RU" sz="1200" dirty="0"/>
          </a:p>
          <a:p>
            <a:r>
              <a:rPr lang="ru-RU" sz="1200" b="1" dirty="0"/>
              <a:t>Учредитель конкурса: </a:t>
            </a:r>
            <a:endParaRPr lang="ru-RU" sz="1200" dirty="0"/>
          </a:p>
          <a:p>
            <a:r>
              <a:rPr lang="ru-RU" sz="1200" b="1" dirty="0"/>
              <a:t>Всероссийский Информационно-Методический Центр им. М.В. Ломоносова</a:t>
            </a:r>
            <a:endParaRPr lang="ru-RU" sz="1200" dirty="0"/>
          </a:p>
          <a:p>
            <a:r>
              <a:rPr lang="ru-RU" sz="1200" b="1" dirty="0"/>
              <a:t>Сроки проведения: 1 апреля 2020 года – 6 мая 2020 года.</a:t>
            </a:r>
            <a:endParaRPr lang="ru-RU" sz="1200" dirty="0"/>
          </a:p>
          <a:p>
            <a:r>
              <a:rPr lang="ru-RU" sz="1200" b="1" dirty="0"/>
              <a:t>Результаты будут опубликованы на нашем сайте до 10 мая 2020 года.</a:t>
            </a:r>
            <a:endParaRPr lang="ru-RU" sz="1200" dirty="0"/>
          </a:p>
          <a:p>
            <a:r>
              <a:rPr lang="ru-RU" sz="1200" b="1" dirty="0"/>
              <a:t>Рассылка наградных документов до 15 мая 2020 года.</a:t>
            </a:r>
            <a:endParaRPr lang="ru-RU" sz="1200" dirty="0"/>
          </a:p>
          <a:p>
            <a:r>
              <a:rPr lang="ru-RU" sz="1200" b="1" dirty="0" smtClean="0"/>
              <a:t>Наш </a:t>
            </a:r>
            <a:r>
              <a:rPr lang="ru-RU" sz="1200" b="1" dirty="0"/>
              <a:t>сайт: </a:t>
            </a:r>
            <a:r>
              <a:rPr lang="ru-RU" sz="1200" b="1" u="sng" dirty="0">
                <a:hlinkClick r:id="rId8"/>
              </a:rPr>
              <a:t>https://www.lomonosow.com/</a:t>
            </a:r>
            <a:endParaRPr lang="ru-RU" sz="1200" dirty="0"/>
          </a:p>
          <a:p>
            <a:r>
              <a:rPr lang="ru-RU" sz="1200" b="1" dirty="0"/>
              <a:t>Мероприятие проводится в соответствии с ч. 2 ст. 77 и п. 22 ст. 34 Федерального закона Российской Федерации "Об образовании в Российской Федерации" № 273-ФЗ от 29.12.2012 г. (в ред. от 31.12.2014).</a:t>
            </a:r>
            <a:endParaRPr lang="ru-RU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752233" y="4133200"/>
            <a:ext cx="609573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/>
              <a:t>Положение Всероссийского проекта для педагогов и обучающихся,</a:t>
            </a:r>
          </a:p>
          <a:p>
            <a:r>
              <a:rPr lang="ru-RU" sz="1200" b="1" dirty="0"/>
              <a:t>посвященный сохранению памяти о поколении Великой Отечественной Войны</a:t>
            </a:r>
          </a:p>
          <a:p>
            <a:r>
              <a:rPr lang="ru-RU" sz="1200" b="1" dirty="0"/>
              <a:t>«Бессмертный полк»</a:t>
            </a:r>
          </a:p>
          <a:p>
            <a:r>
              <a:rPr lang="ru-RU" sz="1200" b="1" dirty="0"/>
              <a:t>Учредитель конкурса: </a:t>
            </a:r>
          </a:p>
          <a:p>
            <a:r>
              <a:rPr lang="ru-RU" sz="1200" b="1" dirty="0"/>
              <a:t>Всероссийский Информационно-Методический Центр им. М.В. Ломоносова</a:t>
            </a:r>
          </a:p>
          <a:p>
            <a:r>
              <a:rPr lang="ru-RU" sz="1200" b="1" dirty="0"/>
              <a:t>Сроки проведения: 1 апреля 2020 года – 6 мая 2020 года.</a:t>
            </a:r>
          </a:p>
          <a:p>
            <a:r>
              <a:rPr lang="ru-RU" sz="1200" b="1" dirty="0"/>
              <a:t>Все публикации будут размещены на нашем сайте до 9 мая 2020 года.</a:t>
            </a:r>
          </a:p>
          <a:p>
            <a:r>
              <a:rPr lang="ru-RU" sz="1200" b="1" dirty="0"/>
              <a:t>Рассылка документов об участии в проекте до 15 мая 2020 года.</a:t>
            </a:r>
          </a:p>
          <a:p>
            <a:r>
              <a:rPr lang="ru-RU" sz="1200" b="1" dirty="0" smtClean="0"/>
              <a:t>Наш </a:t>
            </a:r>
            <a:r>
              <a:rPr lang="ru-RU" sz="1200" b="1" dirty="0"/>
              <a:t>сайт: </a:t>
            </a:r>
            <a:r>
              <a:rPr lang="ru-RU" sz="1200" b="1" u="sng" dirty="0">
                <a:hlinkClick r:id="rId8"/>
              </a:rPr>
              <a:t>https://www.lomonosow.com/</a:t>
            </a:r>
            <a:endParaRPr lang="ru-RU" sz="1200" b="1" dirty="0"/>
          </a:p>
          <a:p>
            <a:r>
              <a:rPr lang="ru-RU" sz="1200" b="1" dirty="0"/>
              <a:t>Все материалы отправленные участниками будут размещены на нашем сайте в рубрике «Бессмертный полк»</a:t>
            </a:r>
          </a:p>
          <a:p>
            <a:r>
              <a:rPr lang="ru-RU" sz="1200" b="1" dirty="0"/>
              <a:t>Мероприятие проводится в соответствии с ч. 2 ст. 77 и п. 22 ст. 34 Федерального закона Российской Федерации "Об образовании в Российской Федерации" № 273-ФЗ от 29.12.2012 г. (в ред. от 31.12.2014).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7202" y="7020342"/>
            <a:ext cx="603203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/>
              <a:t>Положение </a:t>
            </a:r>
            <a:r>
              <a:rPr lang="en-US" sz="1200" b="1" dirty="0"/>
              <a:t>XX </a:t>
            </a:r>
            <a:r>
              <a:rPr lang="ru-RU" sz="1200" b="1" dirty="0"/>
              <a:t>Юбилейного Всероссийского конкурса для педагогов и обучающихся</a:t>
            </a:r>
            <a:endParaRPr lang="ru-RU" sz="1200" dirty="0"/>
          </a:p>
          <a:p>
            <a:r>
              <a:rPr lang="ru-RU" sz="1200" b="1" dirty="0"/>
              <a:t>«Мир, труд, май 2020»</a:t>
            </a:r>
            <a:endParaRPr lang="ru-RU" sz="1200" dirty="0"/>
          </a:p>
          <a:p>
            <a:r>
              <a:rPr lang="ru-RU" sz="1200" b="1" dirty="0"/>
              <a:t>Учредитель конкурса: </a:t>
            </a:r>
            <a:endParaRPr lang="ru-RU" sz="1200" dirty="0"/>
          </a:p>
          <a:p>
            <a:r>
              <a:rPr lang="ru-RU" sz="1200" b="1" dirty="0"/>
              <a:t>Всероссийский Информационно-Методический Центр им. М.В. Ломоносова</a:t>
            </a:r>
            <a:endParaRPr lang="ru-RU" sz="1200" dirty="0"/>
          </a:p>
          <a:p>
            <a:r>
              <a:rPr lang="ru-RU" sz="1200" b="1" dirty="0"/>
              <a:t>Сроки проведения: 1 апреля 2020 года – 1 мая 2020 года.</a:t>
            </a:r>
            <a:endParaRPr lang="ru-RU" sz="1200" dirty="0"/>
          </a:p>
          <a:p>
            <a:r>
              <a:rPr lang="ru-RU" sz="1200" b="1" dirty="0"/>
              <a:t>Результаты будут опубликованы на нашем сайте до 10 мая 2020 года.</a:t>
            </a:r>
            <a:endParaRPr lang="ru-RU" sz="1200" dirty="0"/>
          </a:p>
          <a:p>
            <a:r>
              <a:rPr lang="ru-RU" sz="1200" b="1" dirty="0"/>
              <a:t>Рассылка наградных документов до 15 мая 2020 года.</a:t>
            </a:r>
            <a:endParaRPr lang="ru-RU" sz="1200" dirty="0"/>
          </a:p>
          <a:p>
            <a:r>
              <a:rPr lang="ru-RU" sz="1200" b="1" dirty="0" smtClean="0"/>
              <a:t>Наш </a:t>
            </a:r>
            <a:r>
              <a:rPr lang="ru-RU" sz="1200" b="1" dirty="0"/>
              <a:t>сайт: </a:t>
            </a:r>
            <a:r>
              <a:rPr lang="ru-RU" sz="1200" b="1" u="sng" dirty="0">
                <a:hlinkClick r:id="rId8"/>
              </a:rPr>
              <a:t>https://www.lomonosow.com/</a:t>
            </a:r>
            <a:endParaRPr lang="ru-RU" sz="1200" dirty="0"/>
          </a:p>
          <a:p>
            <a:r>
              <a:rPr lang="ru-RU" sz="1200" b="1" dirty="0"/>
              <a:t>Мероприятие проводится в соответствии с ч. 2 ст. 77 и п. 22 ст. 34 Федерального закона Российской Федерации "Об образовании в Российской Федерации" № 273-ФЗ от 29.12.2012 г. (в ред. от 31.12.2014).</a:t>
            </a:r>
            <a:endParaRPr lang="ru-RU" sz="1200" dirty="0"/>
          </a:p>
        </p:txBody>
      </p:sp>
      <p:pic>
        <p:nvPicPr>
          <p:cNvPr id="3075" name="Picture 3" descr="C:\Users\ПК\Pictures\four-stars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760" y="3839349"/>
            <a:ext cx="5112568" cy="40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347" y="6673260"/>
            <a:ext cx="6156008" cy="491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849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92696" y="42714"/>
            <a:ext cx="6165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200" dirty="0"/>
              <a:t> </a:t>
            </a:r>
            <a:endParaRPr lang="ru-RU" sz="1200" dirty="0"/>
          </a:p>
        </p:txBody>
      </p:sp>
      <p:sp>
        <p:nvSpPr>
          <p:cNvPr id="5" name="Овал 4"/>
          <p:cNvSpPr/>
          <p:nvPr/>
        </p:nvSpPr>
        <p:spPr>
          <a:xfrm>
            <a:off x="6237312" y="8820471"/>
            <a:ext cx="504056" cy="2945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92696" y="0"/>
            <a:ext cx="60486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/>
              <a:t>Кая барсам, </a:t>
            </a:r>
            <a:r>
              <a:rPr lang="ru-RU" i="1" dirty="0" err="1"/>
              <a:t>кайда</a:t>
            </a:r>
            <a:r>
              <a:rPr lang="ru-RU" i="1" dirty="0"/>
              <a:t> торсам, </a:t>
            </a:r>
            <a:r>
              <a:rPr lang="ru-RU" i="1" dirty="0" err="1"/>
              <a:t>нишләсәм</a:t>
            </a:r>
            <a:r>
              <a:rPr lang="ru-RU" i="1" dirty="0"/>
              <a:t> </a:t>
            </a:r>
            <a:r>
              <a:rPr lang="ru-RU" i="1" dirty="0" err="1"/>
              <a:t>дә</a:t>
            </a:r>
            <a:r>
              <a:rPr lang="ru-RU" i="1" dirty="0"/>
              <a:t>,</a:t>
            </a:r>
            <a:endParaRPr lang="ru-RU" dirty="0"/>
          </a:p>
          <a:p>
            <a:pPr algn="ctr"/>
            <a:r>
              <a:rPr lang="ru-RU" i="1" dirty="0" err="1"/>
              <a:t>Хәтеремдә</a:t>
            </a:r>
            <a:r>
              <a:rPr lang="ru-RU" i="1" dirty="0"/>
              <a:t> </a:t>
            </a:r>
            <a:r>
              <a:rPr lang="ru-RU" i="1" dirty="0" err="1"/>
              <a:t>мәңге</a:t>
            </a:r>
            <a:r>
              <a:rPr lang="ru-RU" i="1" dirty="0"/>
              <a:t> </a:t>
            </a:r>
            <a:r>
              <a:rPr lang="ru-RU" i="1" dirty="0" err="1"/>
              <a:t>калыр</a:t>
            </a:r>
            <a:r>
              <a:rPr lang="ru-RU" i="1" dirty="0"/>
              <a:t> </a:t>
            </a:r>
            <a:r>
              <a:rPr lang="ru-RU" i="1" dirty="0" err="1"/>
              <a:t>туган</a:t>
            </a:r>
            <a:r>
              <a:rPr lang="ru-RU" i="1" dirty="0"/>
              <a:t> </a:t>
            </a:r>
            <a:r>
              <a:rPr lang="ru-RU" i="1" dirty="0" err="1"/>
              <a:t>җирем</a:t>
            </a:r>
            <a:r>
              <a:rPr lang="ru-RU" i="1" dirty="0"/>
              <a:t>. </a:t>
            </a:r>
            <a:endParaRPr lang="ru-RU" dirty="0"/>
          </a:p>
          <a:p>
            <a:pPr algn="ctr"/>
            <a:r>
              <a:rPr lang="ru-RU" i="1" dirty="0" smtClean="0"/>
              <a:t>                                                                                          </a:t>
            </a:r>
            <a:r>
              <a:rPr lang="ru-RU" i="1" dirty="0" err="1" smtClean="0"/>
              <a:t>Габдулла</a:t>
            </a:r>
            <a:r>
              <a:rPr lang="ru-RU" i="1" dirty="0" smtClean="0"/>
              <a:t> </a:t>
            </a:r>
            <a:r>
              <a:rPr lang="ru-RU" i="1" dirty="0"/>
              <a:t>Тукай</a:t>
            </a:r>
            <a:endParaRPr lang="ru-RU" dirty="0"/>
          </a:p>
        </p:txBody>
      </p:sp>
      <p:sp>
        <p:nvSpPr>
          <p:cNvPr id="7" name="AutoShape 2" descr="☝🏻"/>
          <p:cNvSpPr>
            <a:spLocks noChangeAspect="1" noChangeArrowheads="1"/>
          </p:cNvSpPr>
          <p:nvPr/>
        </p:nvSpPr>
        <p:spPr bwMode="auto">
          <a:xfrm>
            <a:off x="16808450" y="-682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692696" y="774502"/>
            <a:ext cx="6151587" cy="329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  <a:cs typeface="Arial" pitchFamily="34" charset="0"/>
              </a:rPr>
              <a:t>           26 апреля на протяжении нескольких десятков лет празднуется как день татарского языка. Именно в этот день, в 1886 году появился на свет классик татарской литературы, поэт, заложивший основу современного татарского языка, </a:t>
            </a:r>
            <a:r>
              <a:rPr kumimoji="0" lang="ru-RU" altLang="ru-RU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  <a:cs typeface="Arial" pitchFamily="34" charset="0"/>
              </a:rPr>
              <a:t>Габдулла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  <a:cs typeface="Arial" pitchFamily="34" charset="0"/>
              </a:rPr>
              <a:t> Тукай. Этот день также объявлен «днем родного языка» в Татарстане </a:t>
            </a:r>
            <a:r>
              <a:rPr kumimoji="0" lang="ru-RU" altLang="ru-RU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  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  <a:cs typeface="Arial" pitchFamily="34" charset="0"/>
              </a:rPr>
              <a:t>Татарский язык — это национальный язык татар, второй по распространённости национальный язык в России, государственный язык Республики Татарстан. На сегодняшний день по всему миру насчитывают более 7 миллионов носителей языка. Помимо почти 5 миллионов носителей в России, татарский язык широко распространен в бывших республиках СССР. Большое количество татар проживает компактно во всем мире, от Канады до Австралии. 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    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  <a:cs typeface="Arial" pitchFamily="34" charset="0"/>
              </a:rPr>
              <a:t>Несмотря на ряд проблем и ограничивающих факторов, татарский язык — динамично развивающийся молодежный язык, адаптирующийся под реалии общества. Он является родным не только для татар, но и для других национальностей. Татарский язык понятен представителям практически всех тюркских национальностей, выполняя функцию межнациональной коммуникации. 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    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  <a:cs typeface="Arial" pitchFamily="34" charset="0"/>
              </a:rPr>
              <a:t>Так что, с днем татарского языка вас, </a:t>
            </a:r>
            <a:r>
              <a:rPr kumimoji="0" lang="ru-RU" altLang="ru-RU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  <a:cs typeface="Arial" pitchFamily="34" charset="0"/>
              </a:rPr>
              <a:t>дуслар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  <a:cs typeface="Arial" pitchFamily="34" charset="0"/>
              </a:rPr>
              <a:t>! Учите татарский, красивый и полезный язык </a:t>
            </a:r>
            <a:r>
              <a:rPr kumimoji="0" lang="ru-RU" altLang="ru-RU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ru-RU" alt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AutoShape 4" descr="☝🏻"/>
          <p:cNvSpPr>
            <a:spLocks noChangeAspect="1" noChangeArrowheads="1"/>
          </p:cNvSpPr>
          <p:nvPr/>
        </p:nvSpPr>
        <p:spPr bwMode="auto">
          <a:xfrm>
            <a:off x="2424113" y="-8318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5" descr="😍"/>
          <p:cNvSpPr>
            <a:spLocks noChangeAspect="1" noChangeArrowheads="1"/>
          </p:cNvSpPr>
          <p:nvPr/>
        </p:nvSpPr>
        <p:spPr bwMode="auto">
          <a:xfrm>
            <a:off x="5964238" y="8334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15" y="4060840"/>
            <a:ext cx="2852688" cy="2435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3597772" y="3958588"/>
            <a:ext cx="327126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Родной язык</a:t>
            </a:r>
          </a:p>
          <a:p>
            <a:pPr algn="ctr" fontAlgn="t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язык родной, певучий, о родительская речь!</a:t>
            </a:r>
          </a:p>
          <a:p>
            <a:pPr fontAlgn="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ещё на свете знал я, что сумел я уберечь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Колыбель мою качая, тихо-тихо пела мать,</a:t>
            </a:r>
          </a:p>
          <a:p>
            <a:pPr fontAlgn="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Подрастая, сказки бабушки я начал понимать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язык мой, мы навечно неразлучные друзья,</a:t>
            </a:r>
          </a:p>
          <a:p>
            <a:pPr fontAlgn="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детства стала мне понятна радость и печаль твоя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язык мой, как сердечно я молился в первый раз:</a:t>
            </a:r>
          </a:p>
          <a:p>
            <a:pPr fontAlgn="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«Боже, - я шептал, - помилуй мать, отца, помилуй нас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r" fontAlgn="t"/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Г.Тукай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72915" y="6835676"/>
            <a:ext cx="596845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КОРОНАВИРУС ТУРЫНДА МИФЛАР</a:t>
            </a:r>
            <a:endParaRPr lang="ru-RU" sz="1200" dirty="0"/>
          </a:p>
          <a:p>
            <a:r>
              <a:rPr lang="ru-RU" sz="1200" dirty="0" err="1"/>
              <a:t>Йогышлы</a:t>
            </a:r>
            <a:r>
              <a:rPr lang="ru-RU" sz="1200" dirty="0"/>
              <a:t> </a:t>
            </a:r>
            <a:r>
              <a:rPr lang="ru-RU" sz="1200" dirty="0" err="1"/>
              <a:t>авырулар</a:t>
            </a:r>
            <a:r>
              <a:rPr lang="ru-RU" sz="1200" dirty="0"/>
              <a:t> белән </a:t>
            </a:r>
            <a:r>
              <a:rPr lang="ru-RU" sz="1200" dirty="0" err="1"/>
              <a:t>беррәттән</a:t>
            </a:r>
            <a:r>
              <a:rPr lang="ru-RU" sz="1200" dirty="0"/>
              <a:t> </a:t>
            </a:r>
            <a:r>
              <a:rPr lang="ru-RU" sz="1200" dirty="0" err="1"/>
              <a:t>алар</a:t>
            </a:r>
            <a:r>
              <a:rPr lang="ru-RU" sz="1200" dirty="0"/>
              <a:t> </a:t>
            </a:r>
            <a:r>
              <a:rPr lang="ru-RU" sz="1200" dirty="0" err="1"/>
              <a:t>турында</a:t>
            </a:r>
            <a:r>
              <a:rPr lang="ru-RU" sz="1200" dirty="0"/>
              <a:t> </a:t>
            </a:r>
            <a:r>
              <a:rPr lang="ru-RU" sz="1200" dirty="0" err="1"/>
              <a:t>хаталы</a:t>
            </a:r>
            <a:r>
              <a:rPr lang="ru-RU" sz="1200" dirty="0"/>
              <a:t> </a:t>
            </a:r>
            <a:r>
              <a:rPr lang="ru-RU" sz="1200" dirty="0" err="1"/>
              <a:t>фикерләр</a:t>
            </a:r>
            <a:r>
              <a:rPr lang="ru-RU" sz="1200" dirty="0"/>
              <a:t> </a:t>
            </a:r>
            <a:r>
              <a:rPr lang="ru-RU" sz="1200" dirty="0" err="1"/>
              <a:t>дә</a:t>
            </a:r>
            <a:r>
              <a:rPr lang="ru-RU" sz="1200" dirty="0"/>
              <a:t> </a:t>
            </a:r>
            <a:r>
              <a:rPr lang="ru-RU" sz="1200" dirty="0" err="1"/>
              <a:t>тарала</a:t>
            </a:r>
            <a:r>
              <a:rPr lang="ru-RU" sz="1200" dirty="0"/>
              <a:t> тора. </a:t>
            </a:r>
            <a:r>
              <a:rPr lang="ru-RU" sz="1200" dirty="0" err="1"/>
              <a:t>Бөтендөнья</a:t>
            </a:r>
            <a:r>
              <a:rPr lang="ru-RU" sz="1200" dirty="0"/>
              <a:t> </a:t>
            </a:r>
            <a:r>
              <a:rPr lang="ru-RU" sz="1200" dirty="0" err="1"/>
              <a:t>сәламәтлекне</a:t>
            </a:r>
            <a:r>
              <a:rPr lang="ru-RU" sz="1200" dirty="0"/>
              <a:t> </a:t>
            </a:r>
            <a:r>
              <a:rPr lang="ru-RU" sz="1200" dirty="0" err="1"/>
              <a:t>саклау</a:t>
            </a:r>
            <a:r>
              <a:rPr lang="ru-RU" sz="1200" dirty="0"/>
              <a:t> </a:t>
            </a:r>
            <a:r>
              <a:rPr lang="ru-RU" sz="1200" dirty="0" err="1"/>
              <a:t>оешмасы</a:t>
            </a:r>
            <a:r>
              <a:rPr lang="ru-RU" sz="1200" dirty="0"/>
              <a:t> </a:t>
            </a:r>
            <a:r>
              <a:rPr lang="ru-RU" sz="1200" dirty="0" err="1"/>
              <a:t>яңа</a:t>
            </a:r>
            <a:r>
              <a:rPr lang="ru-RU" sz="1200" dirty="0"/>
              <a:t> </a:t>
            </a:r>
            <a:r>
              <a:rPr lang="ru-RU" sz="1200" dirty="0" err="1"/>
              <a:t>коронавирус</a:t>
            </a:r>
            <a:r>
              <a:rPr lang="ru-RU" sz="1200" dirty="0"/>
              <a:t> </a:t>
            </a:r>
            <a:r>
              <a:rPr lang="ru-RU" sz="1200" dirty="0" err="1"/>
              <a:t>хакында</a:t>
            </a:r>
            <a:r>
              <a:rPr lang="ru-RU" sz="1200" dirty="0"/>
              <a:t> </a:t>
            </a:r>
            <a:r>
              <a:rPr lang="ru-RU" sz="1200" dirty="0" err="1"/>
              <a:t>йөргән</a:t>
            </a:r>
            <a:r>
              <a:rPr lang="ru-RU" sz="1200" dirty="0"/>
              <a:t> </a:t>
            </a:r>
            <a:r>
              <a:rPr lang="ru-RU" sz="1200" dirty="0" err="1"/>
              <a:t>иң</a:t>
            </a:r>
            <a:r>
              <a:rPr lang="ru-RU" sz="1200" dirty="0"/>
              <a:t> популяр </a:t>
            </a:r>
            <a:r>
              <a:rPr lang="ru-RU" sz="1200" dirty="0" err="1"/>
              <a:t>мифларны</a:t>
            </a:r>
            <a:r>
              <a:rPr lang="ru-RU" sz="1200" dirty="0"/>
              <a:t> </a:t>
            </a:r>
            <a:r>
              <a:rPr lang="ru-RU" sz="1200" dirty="0" err="1"/>
              <a:t>кире</a:t>
            </a:r>
            <a:r>
              <a:rPr lang="ru-RU" sz="1200" dirty="0"/>
              <a:t> </a:t>
            </a:r>
            <a:r>
              <a:rPr lang="ru-RU" sz="1200" dirty="0" err="1"/>
              <a:t>какты</a:t>
            </a:r>
            <a:r>
              <a:rPr lang="ru-RU" sz="1200" dirty="0"/>
              <a:t>:</a:t>
            </a:r>
          </a:p>
          <a:p>
            <a:r>
              <a:rPr lang="ru-RU" sz="1200" dirty="0" err="1"/>
              <a:t>Коронавирус</a:t>
            </a:r>
            <a:r>
              <a:rPr lang="ru-RU" sz="1200" dirty="0"/>
              <a:t> </a:t>
            </a:r>
            <a:r>
              <a:rPr lang="ru-RU" sz="1200" dirty="0" err="1"/>
              <a:t>Кытайдан</a:t>
            </a:r>
            <a:r>
              <a:rPr lang="ru-RU" sz="1200" dirty="0"/>
              <a:t> </a:t>
            </a:r>
            <a:r>
              <a:rPr lang="ru-RU" sz="1200" dirty="0" err="1"/>
              <a:t>килгән</a:t>
            </a:r>
            <a:r>
              <a:rPr lang="ru-RU" sz="1200" dirty="0"/>
              <a:t> </a:t>
            </a:r>
            <a:r>
              <a:rPr lang="ru-RU" sz="1200" dirty="0" err="1"/>
              <a:t>хатлар</a:t>
            </a:r>
            <a:r>
              <a:rPr lang="ru-RU" sz="1200" dirty="0"/>
              <a:t> һәм </a:t>
            </a:r>
            <a:r>
              <a:rPr lang="ru-RU" sz="1200" dirty="0" err="1"/>
              <a:t>посылкалар</a:t>
            </a:r>
            <a:r>
              <a:rPr lang="ru-RU" sz="1200" dirty="0"/>
              <a:t> </a:t>
            </a:r>
            <a:r>
              <a:rPr lang="ru-RU" sz="1200" dirty="0" err="1"/>
              <a:t>аша</a:t>
            </a:r>
            <a:r>
              <a:rPr lang="ru-RU" sz="1200" dirty="0"/>
              <a:t> </a:t>
            </a:r>
            <a:r>
              <a:rPr lang="ru-RU" sz="1200" dirty="0" err="1"/>
              <a:t>йокмый</a:t>
            </a:r>
            <a:endParaRPr lang="ru-RU" sz="1200" dirty="0"/>
          </a:p>
          <a:p>
            <a:r>
              <a:rPr lang="ru-RU" sz="1200" dirty="0" err="1"/>
              <a:t>Йорт</a:t>
            </a:r>
            <a:r>
              <a:rPr lang="ru-RU" sz="1200" dirty="0"/>
              <a:t> </a:t>
            </a:r>
            <a:r>
              <a:rPr lang="ru-RU" sz="1200" dirty="0" err="1"/>
              <a:t>хайваннарың</a:t>
            </a:r>
            <a:r>
              <a:rPr lang="ru-RU" sz="1200" dirty="0"/>
              <a:t> (</a:t>
            </a:r>
            <a:r>
              <a:rPr lang="ru-RU" sz="1200" dirty="0" err="1"/>
              <a:t>этләр</a:t>
            </a:r>
            <a:r>
              <a:rPr lang="ru-RU" sz="1200" dirty="0"/>
              <a:t> һәм </a:t>
            </a:r>
            <a:r>
              <a:rPr lang="ru-RU" sz="1200" dirty="0" err="1"/>
              <a:t>мәчеләр</a:t>
            </a:r>
            <a:r>
              <a:rPr lang="ru-RU" sz="1200" dirty="0"/>
              <a:t>, </a:t>
            </a:r>
            <a:r>
              <a:rPr lang="ru-RU" sz="1200" dirty="0" err="1"/>
              <a:t>мәсәлән</a:t>
            </a:r>
            <a:r>
              <a:rPr lang="ru-RU" sz="1200" dirty="0"/>
              <a:t>) </a:t>
            </a:r>
            <a:r>
              <a:rPr lang="ru-RU" sz="1200" dirty="0" err="1"/>
              <a:t>яңа</a:t>
            </a:r>
            <a:r>
              <a:rPr lang="ru-RU" sz="1200" dirty="0"/>
              <a:t> </a:t>
            </a:r>
            <a:r>
              <a:rPr lang="ru-RU" sz="1200" dirty="0" err="1"/>
              <a:t>коронавирусны</a:t>
            </a:r>
            <a:r>
              <a:rPr lang="ru-RU" sz="1200" dirty="0"/>
              <a:t> </a:t>
            </a:r>
            <a:r>
              <a:rPr lang="ru-RU" sz="1200" dirty="0" err="1"/>
              <a:t>йөртә</a:t>
            </a:r>
            <a:r>
              <a:rPr lang="ru-RU" sz="1200" dirty="0"/>
              <a:t> </a:t>
            </a:r>
            <a:r>
              <a:rPr lang="ru-RU" sz="1200" dirty="0" err="1"/>
              <a:t>алуларын</a:t>
            </a:r>
            <a:r>
              <a:rPr lang="ru-RU" sz="1200" dirty="0"/>
              <a:t> </a:t>
            </a:r>
            <a:r>
              <a:rPr lang="ru-RU" sz="1200" dirty="0" err="1"/>
              <a:t>дәлилләүче</a:t>
            </a:r>
            <a:r>
              <a:rPr lang="ru-RU" sz="1200" dirty="0"/>
              <a:t> </a:t>
            </a:r>
            <a:r>
              <a:rPr lang="ru-RU" sz="1200" dirty="0" err="1"/>
              <a:t>мәгълүмат</a:t>
            </a:r>
            <a:r>
              <a:rPr lang="ru-RU" sz="1200" dirty="0"/>
              <a:t> </a:t>
            </a:r>
            <a:r>
              <a:rPr lang="ru-RU" sz="1200" dirty="0" err="1"/>
              <a:t>юк</a:t>
            </a:r>
            <a:endParaRPr lang="ru-RU" sz="1200" dirty="0"/>
          </a:p>
          <a:p>
            <a:r>
              <a:rPr lang="ru-RU" sz="1200" dirty="0" err="1"/>
              <a:t>Үпкә</a:t>
            </a:r>
            <a:r>
              <a:rPr lang="ru-RU" sz="1200" dirty="0"/>
              <a:t> </a:t>
            </a:r>
            <a:r>
              <a:rPr lang="ru-RU" sz="1200" dirty="0" err="1"/>
              <a:t>ялкынсынуына</a:t>
            </a:r>
            <a:r>
              <a:rPr lang="ru-RU" sz="1200" dirty="0"/>
              <a:t> (пневмония) </a:t>
            </a:r>
            <a:r>
              <a:rPr lang="ru-RU" sz="1200" dirty="0" err="1"/>
              <a:t>каршы</a:t>
            </a:r>
            <a:r>
              <a:rPr lang="ru-RU" sz="1200" dirty="0"/>
              <a:t> </a:t>
            </a:r>
            <a:r>
              <a:rPr lang="ru-RU" sz="1200" dirty="0" err="1"/>
              <a:t>вакциналар</a:t>
            </a:r>
            <a:r>
              <a:rPr lang="ru-RU" sz="1200" dirty="0"/>
              <a:t> </a:t>
            </a:r>
            <a:r>
              <a:rPr lang="ru-RU" sz="1200" dirty="0" err="1"/>
              <a:t>яңа</a:t>
            </a:r>
            <a:r>
              <a:rPr lang="ru-RU" sz="1200" dirty="0"/>
              <a:t> </a:t>
            </a:r>
            <a:r>
              <a:rPr lang="ru-RU" sz="1200" dirty="0" err="1"/>
              <a:t>коронавирустан</a:t>
            </a:r>
            <a:r>
              <a:rPr lang="ru-RU" sz="1200" dirty="0"/>
              <a:t> </a:t>
            </a:r>
            <a:r>
              <a:rPr lang="ru-RU" sz="1200" dirty="0" err="1"/>
              <a:t>сакламый</a:t>
            </a:r>
            <a:r>
              <a:rPr lang="ru-RU" sz="1200" dirty="0"/>
              <a:t>, </a:t>
            </a:r>
            <a:r>
              <a:rPr lang="ru-RU" sz="1200" dirty="0" err="1"/>
              <a:t>коронавируска</a:t>
            </a:r>
            <a:r>
              <a:rPr lang="ru-RU" sz="1200" dirty="0"/>
              <a:t> </a:t>
            </a:r>
            <a:r>
              <a:rPr lang="ru-RU" sz="1200" dirty="0" err="1"/>
              <a:t>каршы</a:t>
            </a:r>
            <a:r>
              <a:rPr lang="ru-RU" sz="1200" dirty="0"/>
              <a:t> вакцина </a:t>
            </a:r>
            <a:r>
              <a:rPr lang="ru-RU" sz="1200" dirty="0" err="1"/>
              <a:t>уйлап</a:t>
            </a:r>
            <a:r>
              <a:rPr lang="ru-RU" sz="1200" dirty="0"/>
              <a:t> табу һәм </a:t>
            </a:r>
            <a:r>
              <a:rPr lang="ru-RU" sz="1200" dirty="0" err="1"/>
              <a:t>җитештерү</a:t>
            </a:r>
            <a:r>
              <a:rPr lang="ru-RU" sz="1200" dirty="0"/>
              <a:t> </a:t>
            </a:r>
            <a:r>
              <a:rPr lang="ru-RU" sz="1200" dirty="0" err="1"/>
              <a:t>әлегә</a:t>
            </a:r>
            <a:r>
              <a:rPr lang="ru-RU" sz="1200" dirty="0"/>
              <a:t> </a:t>
            </a:r>
            <a:r>
              <a:rPr lang="ru-RU" sz="1200" dirty="0" err="1"/>
              <a:t>галимнәр</a:t>
            </a:r>
            <a:r>
              <a:rPr lang="ru-RU" sz="1200" dirty="0"/>
              <a:t> </a:t>
            </a:r>
            <a:r>
              <a:rPr lang="ru-RU" sz="1200" dirty="0" err="1"/>
              <a:t>кулында</a:t>
            </a:r>
            <a:endParaRPr lang="ru-RU" sz="1200" dirty="0"/>
          </a:p>
          <a:p>
            <a:r>
              <a:rPr lang="ru-RU" sz="1200" dirty="0" err="1"/>
              <a:t>Яңа</a:t>
            </a:r>
            <a:r>
              <a:rPr lang="ru-RU" sz="1200" dirty="0"/>
              <a:t> </a:t>
            </a:r>
            <a:r>
              <a:rPr lang="ru-RU" sz="1200" dirty="0" err="1"/>
              <a:t>коронавирусны</a:t>
            </a:r>
            <a:r>
              <a:rPr lang="ru-RU" sz="1200" dirty="0"/>
              <a:t> да, </a:t>
            </a:r>
            <a:r>
              <a:rPr lang="ru-RU" sz="1200" b="1" dirty="0"/>
              <a:t>башка </a:t>
            </a:r>
            <a:r>
              <a:rPr lang="ru-RU" sz="1200" b="1" dirty="0" err="1"/>
              <a:t>вирусларны</a:t>
            </a:r>
            <a:r>
              <a:rPr lang="ru-RU" sz="1200" b="1" dirty="0"/>
              <a:t> да </a:t>
            </a:r>
            <a:r>
              <a:rPr lang="ru-RU" sz="1200" b="1" dirty="0" err="1"/>
              <a:t>антибиотиклар</a:t>
            </a:r>
            <a:r>
              <a:rPr lang="ru-RU" sz="1200" b="1" dirty="0"/>
              <a:t> белән </a:t>
            </a:r>
            <a:r>
              <a:rPr lang="ru-RU" sz="1200" b="1" dirty="0" err="1"/>
              <a:t>дәвалап</a:t>
            </a:r>
            <a:r>
              <a:rPr lang="ru-RU" sz="1200" b="1" dirty="0"/>
              <a:t> </a:t>
            </a:r>
            <a:r>
              <a:rPr lang="ru-RU" sz="1200" b="1" dirty="0" err="1"/>
              <a:t>булмый</a:t>
            </a:r>
            <a:r>
              <a:rPr lang="ru-RU" sz="1200" dirty="0"/>
              <a:t>! Вирус </a:t>
            </a:r>
            <a:r>
              <a:rPr lang="ru-RU" sz="1200" dirty="0" err="1"/>
              <a:t>бактерияләр</a:t>
            </a:r>
            <a:r>
              <a:rPr lang="ru-RU" sz="1200" dirty="0"/>
              <a:t> </a:t>
            </a:r>
            <a:r>
              <a:rPr lang="ru-RU" sz="1200" dirty="0" err="1"/>
              <a:t>китереп</a:t>
            </a:r>
            <a:r>
              <a:rPr lang="ru-RU" sz="1200" dirty="0"/>
              <a:t> </a:t>
            </a:r>
            <a:r>
              <a:rPr lang="ru-RU" sz="1200" dirty="0" err="1"/>
              <a:t>чыгара</a:t>
            </a:r>
            <a:r>
              <a:rPr lang="ru-RU" sz="1200" dirty="0"/>
              <a:t> </a:t>
            </a:r>
            <a:r>
              <a:rPr lang="ru-RU" sz="1200" dirty="0" err="1"/>
              <a:t>торган</a:t>
            </a:r>
            <a:r>
              <a:rPr lang="ru-RU" sz="1200" dirty="0"/>
              <a:t> </a:t>
            </a:r>
            <a:r>
              <a:rPr lang="ru-RU" sz="1200" dirty="0" err="1"/>
              <a:t>авыруларның</a:t>
            </a:r>
            <a:r>
              <a:rPr lang="ru-RU" sz="1200" dirty="0"/>
              <a:t> </a:t>
            </a:r>
            <a:r>
              <a:rPr lang="ru-RU" sz="1200" dirty="0" err="1"/>
              <a:t>азып</a:t>
            </a:r>
            <a:r>
              <a:rPr lang="ru-RU" sz="1200" dirty="0"/>
              <a:t> </a:t>
            </a:r>
            <a:r>
              <a:rPr lang="ru-RU" sz="1200" dirty="0" err="1"/>
              <a:t>китүенә</a:t>
            </a:r>
            <a:r>
              <a:rPr lang="ru-RU" sz="1200" dirty="0"/>
              <a:t> </a:t>
            </a:r>
            <a:r>
              <a:rPr lang="ru-RU" sz="1200" dirty="0" err="1"/>
              <a:t>сәбәпче</a:t>
            </a:r>
            <a:r>
              <a:rPr lang="ru-RU" sz="1200" dirty="0"/>
              <a:t> </a:t>
            </a:r>
            <a:r>
              <a:rPr lang="ru-RU" sz="1200" dirty="0" err="1"/>
              <a:t>булган</a:t>
            </a:r>
            <a:r>
              <a:rPr lang="ru-RU" sz="1200" dirty="0"/>
              <a:t> </a:t>
            </a:r>
            <a:r>
              <a:rPr lang="ru-RU" sz="1200" dirty="0" err="1"/>
              <a:t>очракта</a:t>
            </a:r>
            <a:r>
              <a:rPr lang="ru-RU" sz="1200" dirty="0"/>
              <a:t> </a:t>
            </a:r>
            <a:r>
              <a:rPr lang="ru-RU" sz="1200" dirty="0" err="1"/>
              <a:t>гына</a:t>
            </a:r>
            <a:r>
              <a:rPr lang="ru-RU" sz="1200" dirty="0"/>
              <a:t> – </a:t>
            </a:r>
            <a:r>
              <a:rPr lang="ru-RU" sz="1200" dirty="0" err="1"/>
              <a:t>бактерияләргә</a:t>
            </a:r>
            <a:r>
              <a:rPr lang="ru-RU" sz="1200" dirty="0"/>
              <a:t> </a:t>
            </a:r>
            <a:r>
              <a:rPr lang="ru-RU" sz="1200" dirty="0" err="1"/>
              <a:t>каршы</a:t>
            </a:r>
            <a:r>
              <a:rPr lang="ru-RU" sz="1200" dirty="0"/>
              <a:t> </a:t>
            </a:r>
            <a:r>
              <a:rPr lang="ru-RU" sz="1200" dirty="0" err="1"/>
              <a:t>гына</a:t>
            </a:r>
            <a:r>
              <a:rPr lang="ru-RU" sz="1200" dirty="0"/>
              <a:t> </a:t>
            </a:r>
            <a:r>
              <a:rPr lang="ru-RU" sz="1200" dirty="0" err="1"/>
              <a:t>нәтиҗәле</a:t>
            </a:r>
            <a:r>
              <a:rPr lang="ru-RU" sz="1200" dirty="0"/>
              <a:t> </a:t>
            </a:r>
            <a:r>
              <a:rPr lang="ru-RU" sz="1200" dirty="0" err="1"/>
              <a:t>булачак</a:t>
            </a:r>
            <a:r>
              <a:rPr lang="ru-RU" sz="1200" dirty="0"/>
              <a:t> </a:t>
            </a: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233" y="6651821"/>
            <a:ext cx="1241622" cy="411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Выгнутая вверх стрелка 13"/>
          <p:cNvSpPr/>
          <p:nvPr/>
        </p:nvSpPr>
        <p:spPr>
          <a:xfrm>
            <a:off x="980728" y="6496658"/>
            <a:ext cx="1368152" cy="56620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536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5505" y="1331640"/>
            <a:ext cx="318938" cy="4865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04664" y="-1364393"/>
            <a:ext cx="6021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/>
          </a:p>
          <a:p>
            <a:endParaRPr lang="ru-RU" sz="1200" dirty="0"/>
          </a:p>
          <a:p>
            <a:pPr algn="ctr"/>
            <a:endParaRPr lang="tt-RU" sz="1200" dirty="0"/>
          </a:p>
          <a:p>
            <a:pPr algn="ctr"/>
            <a:endParaRPr lang="tt-RU" sz="1200" dirty="0" smtClean="0"/>
          </a:p>
          <a:p>
            <a:pPr algn="ctr"/>
            <a:endParaRPr lang="tt-RU" sz="12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6533872" y="8682340"/>
            <a:ext cx="343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2400" dirty="0"/>
              <a:t>4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7605465" y="1763688"/>
            <a:ext cx="1844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869749" y="-412552"/>
            <a:ext cx="60304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/>
              <a:t> </a:t>
            </a:r>
            <a:r>
              <a:rPr lang="ru-RU" sz="1100" b="1" dirty="0" smtClean="0"/>
              <a:t>                                                                             </a:t>
            </a:r>
            <a:endParaRPr lang="ru-RU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8181530" y="5004048"/>
            <a:ext cx="60640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 smtClean="0"/>
              <a:t>                                                       </a:t>
            </a:r>
            <a:endParaRPr lang="ru-RU" sz="11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-2087742" y="-610344"/>
            <a:ext cx="608217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    </a:t>
            </a:r>
            <a:endParaRPr lang="ru-RU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764707" y="611565"/>
            <a:ext cx="60932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200" dirty="0" smtClean="0"/>
              <a:t>      </a:t>
            </a:r>
            <a:endParaRPr lang="ru-RU" sz="1050" dirty="0"/>
          </a:p>
        </p:txBody>
      </p:sp>
      <p:sp>
        <p:nvSpPr>
          <p:cNvPr id="18" name="Прямоугольник 17"/>
          <p:cNvSpPr/>
          <p:nvPr/>
        </p:nvSpPr>
        <p:spPr>
          <a:xfrm flipH="1">
            <a:off x="3717034" y="7596336"/>
            <a:ext cx="31831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endParaRPr lang="ru-RU" sz="16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91725" y="7999586"/>
            <a:ext cx="5850617" cy="113087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92895" y="8172400"/>
            <a:ext cx="2815731" cy="895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Верстка и дизайн –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Тимофеев Э.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Главный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редактор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Бикмухаметова</a:t>
            </a:r>
            <a:r>
              <a:rPr lang="ru-RU" sz="900" dirty="0">
                <a:latin typeface="Verdana" pitchFamily="34" charset="0"/>
                <a:cs typeface="Arial" charset="0"/>
              </a:rPr>
              <a:t> Р.А.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Корректор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–Юсупова Л.Н.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Адрес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редакции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г.Альметьевск</a:t>
            </a:r>
            <a:r>
              <a:rPr lang="ru-RU" sz="900" dirty="0">
                <a:latin typeface="Verdana" pitchFamily="34" charset="0"/>
                <a:cs typeface="Arial" charset="0"/>
              </a:rPr>
              <a:t>, ул. </a:t>
            </a:r>
            <a:endParaRPr lang="ru-RU" sz="900" dirty="0" smtClean="0">
              <a:latin typeface="Verdana" pitchFamily="34" charset="0"/>
              <a:cs typeface="Arial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Шевченко </a:t>
            </a:r>
            <a:r>
              <a:rPr lang="ru-RU" sz="900" dirty="0">
                <a:latin typeface="Verdana" pitchFamily="34" charset="0"/>
                <a:cs typeface="Arial" charset="0"/>
              </a:rPr>
              <a:t>136, Школа №24, </a:t>
            </a:r>
            <a:r>
              <a:rPr lang="ru-RU" sz="900" dirty="0" err="1">
                <a:latin typeface="Verdana" pitchFamily="34" charset="0"/>
                <a:cs typeface="Arial" charset="0"/>
              </a:rPr>
              <a:t>каб</a:t>
            </a:r>
            <a:r>
              <a:rPr lang="ru-RU" sz="900" dirty="0">
                <a:latin typeface="Verdana" pitchFamily="34" charset="0"/>
                <a:cs typeface="Arial" charset="0"/>
              </a:rPr>
              <a:t>. №302</a:t>
            </a:r>
          </a:p>
        </p:txBody>
      </p:sp>
      <p:sp>
        <p:nvSpPr>
          <p:cNvPr id="11" name="AutoShape 4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AutoShape 6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307975" y="794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749592" y="1663180"/>
            <a:ext cx="32429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            </a:t>
            </a:r>
            <a:endParaRPr lang="ru-RU" sz="1200" dirty="0"/>
          </a:p>
        </p:txBody>
      </p:sp>
      <p:sp>
        <p:nvSpPr>
          <p:cNvPr id="3" name="TextBox 2"/>
          <p:cNvSpPr txBox="1"/>
          <p:nvPr/>
        </p:nvSpPr>
        <p:spPr>
          <a:xfrm>
            <a:off x="749593" y="18657"/>
            <a:ext cx="61276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1200" dirty="0"/>
              <a:t>     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71070" y="1971249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sz="14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8" name="Picture 14" descr="C:\Users\ПК\Desktop\829917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320" y="8030803"/>
            <a:ext cx="1536054" cy="10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192" y="8030803"/>
            <a:ext cx="1268760" cy="1037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85111" y="18657"/>
            <a:ext cx="607288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Советы подростку снижение стресса, контроль тревоги, сохранение продуктивности в текущих делах</a:t>
            </a:r>
            <a:endParaRPr lang="ru-RU" sz="1200" dirty="0"/>
          </a:p>
          <a:p>
            <a:pPr algn="just"/>
            <a:r>
              <a:rPr lang="ru-RU" sz="1200" dirty="0"/>
              <a:t>Что составляет сложность в ситуациях, подобных текущей? То, что они сильно влияют на привычные ритмы жизни (порядок дел, режим дня и др.) и привычные потоки информации. Это может вызывать ощущение растерянности и тревоги. </a:t>
            </a:r>
          </a:p>
          <a:p>
            <a:pPr algn="just"/>
            <a:r>
              <a:rPr lang="ru-RU" sz="1200" dirty="0"/>
              <a:t>Самый эффективный способ преодолеть такие состояния состоит в том, чтобы сосредоточиваться не на том, что сейчас затруднительно, недоступно или непредсказуемо, а, наоборот, — на том, что можно и хорошо было бы сделать. </a:t>
            </a:r>
          </a:p>
          <a:p>
            <a:pPr algn="just"/>
            <a:r>
              <a:rPr lang="ru-RU" sz="1200" dirty="0"/>
              <a:t>Заниматься доступными делами (домашними, учебными) в такой необычной ситуации, как сегодня, может показаться ненужным («непонятно, что нас ждет, все может измениться»), странным («следить за новостями важнее, чем читать литературу»), невозможным («в таком напряжении я все равно не смогу сосредоточиться»). В то время как следить за новостями кажется важным («нужно быть в курсе») и успокаивающим. </a:t>
            </a:r>
          </a:p>
          <a:p>
            <a:pPr algn="just"/>
            <a:r>
              <a:rPr lang="ru-RU" sz="1200" dirty="0"/>
              <a:t>Однако на самом деле информационный поток увеличивает напряжение, а сосредоточение на привычных делах — снижает его, да еще и позволяет не накапливать дела на будущее. </a:t>
            </a:r>
          </a:p>
          <a:p>
            <a:pPr algn="just"/>
            <a:r>
              <a:rPr lang="ru-RU" sz="1200" b="1" dirty="0"/>
              <a:t>Поэтому можно воспользоваться следующими рекомендациями:</a:t>
            </a:r>
            <a:endParaRPr lang="ru-RU" sz="1200" dirty="0"/>
          </a:p>
          <a:p>
            <a:pPr algn="just"/>
            <a:r>
              <a:rPr lang="ru-RU" sz="1200" dirty="0"/>
              <a:t>Не отслеживать постоянно сообщения в медиа; ограничивать время, посвященное </a:t>
            </a:r>
            <a:r>
              <a:rPr lang="ru-RU" sz="1200" dirty="0" err="1"/>
              <a:t>коронавирусу</a:t>
            </a:r>
            <a:r>
              <a:rPr lang="ru-RU" sz="1200" dirty="0"/>
              <a:t> (10—30 минут в определенное время дня); переключаться на другие дела и заботы. </a:t>
            </a:r>
          </a:p>
          <a:p>
            <a:pPr algn="just"/>
            <a:r>
              <a:rPr lang="ru-RU" sz="1200" dirty="0"/>
              <a:t>Оценивать свои тревожные мысли на предмет их полезности и продуктивности; разделять, что вы можете сделать конструктивно, а что является пустой тратой времени и сил. Вы можете контролировать некоторые важные вещи из разряда гигиены и образа жизни (мытье рук, питание, физические упражнения, сокращение выходов в общественные места, выполнение учебных заданий), и именно на это стоит направлять свое внимание. А глобальное беспокойство и просчеты возможных негативных сценариев являются «пустыми усилиями» и напрасной тратой сил с повышением уровня стресса. </a:t>
            </a:r>
          </a:p>
        </p:txBody>
      </p:sp>
      <p:sp>
        <p:nvSpPr>
          <p:cNvPr id="10" name="AutoShape 2" descr="https://mtdata.ru/u17/photo2804/20397953270-0/original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034" y="5430793"/>
            <a:ext cx="2988520" cy="2517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06" y="5430793"/>
            <a:ext cx="2808309" cy="2517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2168860" y="5100069"/>
            <a:ext cx="3667964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200" b="1" cap="none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Давайте </a:t>
            </a:r>
            <a:r>
              <a:rPr lang="ru-RU" sz="12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200" b="1" cap="none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улыбнемся </a:t>
            </a:r>
            <a:endParaRPr lang="ru-RU" sz="1200" b="1" cap="none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8881">
            <a:off x="5057353" y="5030679"/>
            <a:ext cx="512999" cy="544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716434">
            <a:off x="2320926" y="5004799"/>
            <a:ext cx="738187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2757</TotalTime>
  <Words>1373</Words>
  <Application>Microsoft Office PowerPoint</Application>
  <PresentationFormat>Экран (4:3)</PresentationFormat>
  <Paragraphs>117</Paragraphs>
  <Slides>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Солнцестояние</vt:lpstr>
      <vt:lpstr> </vt:lpstr>
      <vt:lpstr>Презентация PowerPoint</vt:lpstr>
      <vt:lpstr>Презентация PowerPoint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Калейдоскоп</dc:title>
  <dc:creator>рушания</dc:creator>
  <cp:lastModifiedBy>RePack by Diakov</cp:lastModifiedBy>
  <cp:revision>298</cp:revision>
  <cp:lastPrinted>2016-02-13T10:54:32Z</cp:lastPrinted>
  <dcterms:created xsi:type="dcterms:W3CDTF">2013-09-28T04:10:37Z</dcterms:created>
  <dcterms:modified xsi:type="dcterms:W3CDTF">2020-04-27T10:33:46Z</dcterms:modified>
</cp:coreProperties>
</file>